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4" r:id="rId3"/>
    <p:sldId id="257" r:id="rId4"/>
    <p:sldId id="276" r:id="rId5"/>
    <p:sldId id="260" r:id="rId6"/>
    <p:sldId id="259" r:id="rId7"/>
    <p:sldId id="269" r:id="rId8"/>
    <p:sldId id="271" r:id="rId9"/>
    <p:sldId id="270" r:id="rId10"/>
    <p:sldId id="272" r:id="rId11"/>
    <p:sldId id="262" r:id="rId12"/>
    <p:sldId id="264" r:id="rId13"/>
    <p:sldId id="263" r:id="rId14"/>
    <p:sldId id="266" r:id="rId15"/>
    <p:sldId id="265" r:id="rId16"/>
    <p:sldId id="267" r:id="rId17"/>
    <p:sldId id="268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>
        <p:scale>
          <a:sx n="108" d="100"/>
          <a:sy n="108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Heitzman" userId="14876e6efc439dd5" providerId="LiveId" clId="{6A533E8F-ECDE-7043-AC27-F1F2CD5CDC01}"/>
    <pc:docChg chg="modSld">
      <pc:chgData name="Greg Heitzman" userId="14876e6efc439dd5" providerId="LiveId" clId="{6A533E8F-ECDE-7043-AC27-F1F2CD5CDC01}" dt="2018-04-09T02:51:31.106" v="58" actId="20577"/>
      <pc:docMkLst>
        <pc:docMk/>
      </pc:docMkLst>
      <pc:sldChg chg="modSp">
        <pc:chgData name="Greg Heitzman" userId="14876e6efc439dd5" providerId="LiveId" clId="{6A533E8F-ECDE-7043-AC27-F1F2CD5CDC01}" dt="2018-04-09T02:51:31.106" v="58" actId="20577"/>
        <pc:sldMkLst>
          <pc:docMk/>
          <pc:sldMk cId="3906197617" sldId="273"/>
        </pc:sldMkLst>
        <pc:spChg chg="mod">
          <ac:chgData name="Greg Heitzman" userId="14876e6efc439dd5" providerId="LiveId" clId="{6A533E8F-ECDE-7043-AC27-F1F2CD5CDC01}" dt="2018-04-09T02:51:31.106" v="58" actId="20577"/>
          <ac:spMkLst>
            <pc:docMk/>
            <pc:sldMk cId="3906197617" sldId="273"/>
            <ac:spMk id="3" creationId="{00000000-0000-0000-0000-000000000000}"/>
          </ac:spMkLst>
        </pc:spChg>
      </pc:sldChg>
    </pc:docChg>
  </pc:docChgLst>
  <pc:docChgLst>
    <pc:chgData name="Greg Heitzman" userId="14876e6efc439dd5" providerId="LiveId" clId="{3972D91F-A709-494F-A35D-1F9E16E543D5}"/>
    <pc:docChg chg="custSel addSld delSld modSld">
      <pc:chgData name="Greg Heitzman" userId="14876e6efc439dd5" providerId="LiveId" clId="{3972D91F-A709-494F-A35D-1F9E16E543D5}" dt="2018-04-09T02:58:47.693" v="178" actId="20577"/>
      <pc:docMkLst>
        <pc:docMk/>
      </pc:docMkLst>
      <pc:sldChg chg="modSp">
        <pc:chgData name="Greg Heitzman" userId="14876e6efc439dd5" providerId="LiveId" clId="{3972D91F-A709-494F-A35D-1F9E16E543D5}" dt="2018-04-09T02:57:13" v="145" actId="20577"/>
        <pc:sldMkLst>
          <pc:docMk/>
          <pc:sldMk cId="4238866630" sldId="259"/>
        </pc:sldMkLst>
        <pc:spChg chg="mod">
          <ac:chgData name="Greg Heitzman" userId="14876e6efc439dd5" providerId="LiveId" clId="{3972D91F-A709-494F-A35D-1F9E16E543D5}" dt="2018-04-09T02:57:13" v="145" actId="20577"/>
          <ac:spMkLst>
            <pc:docMk/>
            <pc:sldMk cId="4238866630" sldId="259"/>
            <ac:spMk id="4" creationId="{00000000-0000-0000-0000-000000000000}"/>
          </ac:spMkLst>
        </pc:spChg>
      </pc:sldChg>
      <pc:sldChg chg="modSp">
        <pc:chgData name="Greg Heitzman" userId="14876e6efc439dd5" providerId="LiveId" clId="{3972D91F-A709-494F-A35D-1F9E16E543D5}" dt="2018-04-09T02:58:47.693" v="178" actId="20577"/>
        <pc:sldMkLst>
          <pc:docMk/>
          <pc:sldMk cId="2236349666" sldId="272"/>
        </pc:sldMkLst>
        <pc:spChg chg="mod">
          <ac:chgData name="Greg Heitzman" userId="14876e6efc439dd5" providerId="LiveId" clId="{3972D91F-A709-494F-A35D-1F9E16E543D5}" dt="2018-04-09T02:58:47.693" v="178" actId="20577"/>
          <ac:spMkLst>
            <pc:docMk/>
            <pc:sldMk cId="2236349666" sldId="272"/>
            <ac:spMk id="10" creationId="{00000000-0000-0000-0000-000000000000}"/>
          </ac:spMkLst>
        </pc:spChg>
      </pc:sldChg>
      <pc:sldChg chg="del">
        <pc:chgData name="Greg Heitzman" userId="14876e6efc439dd5" providerId="LiveId" clId="{3972D91F-A709-494F-A35D-1F9E16E543D5}" dt="2018-04-09T02:55:55.761" v="129" actId="2696"/>
        <pc:sldMkLst>
          <pc:docMk/>
          <pc:sldMk cId="3906197617" sldId="273"/>
        </pc:sldMkLst>
      </pc:sldChg>
      <pc:sldChg chg="new del">
        <pc:chgData name="Greg Heitzman" userId="14876e6efc439dd5" providerId="LiveId" clId="{3972D91F-A709-494F-A35D-1F9E16E543D5}" dt="2018-04-09T02:55:42.055" v="128" actId="2696"/>
        <pc:sldMkLst>
          <pc:docMk/>
          <pc:sldMk cId="2176146001" sldId="277"/>
        </pc:sldMkLst>
      </pc:sldChg>
      <pc:sldChg chg="modSp add">
        <pc:chgData name="Greg Heitzman" userId="14876e6efc439dd5" providerId="LiveId" clId="{3972D91F-A709-494F-A35D-1F9E16E543D5}" dt="2018-04-09T02:55:31.439" v="127" actId="20577"/>
        <pc:sldMkLst>
          <pc:docMk/>
          <pc:sldMk cId="2476988947" sldId="278"/>
        </pc:sldMkLst>
        <pc:spChg chg="mod">
          <ac:chgData name="Greg Heitzman" userId="14876e6efc439dd5" providerId="LiveId" clId="{3972D91F-A709-494F-A35D-1F9E16E543D5}" dt="2018-04-09T02:55:31.439" v="127" actId="20577"/>
          <ac:spMkLst>
            <pc:docMk/>
            <pc:sldMk cId="2476988947" sldId="278"/>
            <ac:spMk id="2" creationId="{00000000-0000-0000-0000-000000000000}"/>
          </ac:spMkLst>
        </pc:spChg>
        <pc:spChg chg="mod">
          <ac:chgData name="Greg Heitzman" userId="14876e6efc439dd5" providerId="LiveId" clId="{3972D91F-A709-494F-A35D-1F9E16E543D5}" dt="2018-04-09T02:54:37.397" v="79" actId="20577"/>
          <ac:spMkLst>
            <pc:docMk/>
            <pc:sldMk cId="2476988947" sldId="278"/>
            <ac:spMk id="5" creationId="{C6BAC257-BA75-3948-A73B-6A7F13088EE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" y="14944"/>
            <a:ext cx="9126503" cy="68281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6683" y="2393296"/>
            <a:ext cx="6414247" cy="103570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6682" y="3602038"/>
            <a:ext cx="5634317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88D2-906B-46B5-8528-40DA0490C4B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40FD-DD48-435B-8A46-54D33783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29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88D2-906B-46B5-8528-40DA0490C4B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40FD-DD48-435B-8A46-54D33783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5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88D2-906B-46B5-8528-40DA0490C4B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40FD-DD48-435B-8A46-54D33783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17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88D2-906B-46B5-8528-40DA0490C4B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40FD-DD48-435B-8A46-54D33783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4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88D2-906B-46B5-8528-40DA0490C4B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40FD-DD48-435B-8A46-54D33783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2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88D2-906B-46B5-8528-40DA0490C4B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40FD-DD48-435B-8A46-54D33783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80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88D2-906B-46B5-8528-40DA0490C4B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40FD-DD48-435B-8A46-54D33783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5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507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507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88D2-906B-46B5-8528-40DA0490C4B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40FD-DD48-435B-8A46-54D33783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9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02"/>
            <a:ext cx="9144000" cy="68735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507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507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88D2-906B-46B5-8528-40DA0490C4B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40FD-DD48-435B-8A46-54D33783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4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" y="14944"/>
            <a:ext cx="9126503" cy="68281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507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507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88D2-906B-46B5-8528-40DA0490C4B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40FD-DD48-435B-8A46-54D33783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3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507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507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88D2-906B-46B5-8528-40DA0490C4B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40FD-DD48-435B-8A46-54D33783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34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507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507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88D2-906B-46B5-8528-40DA0490C4B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40FD-DD48-435B-8A46-54D33783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52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88D2-906B-46B5-8528-40DA0490C4B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40FD-DD48-435B-8A46-54D33783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3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88D2-906B-46B5-8528-40DA0490C4B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40FD-DD48-435B-8A46-54D33783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2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88D2-906B-46B5-8528-40DA0490C4B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40FD-DD48-435B-8A46-54D33783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9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D88D2-906B-46B5-8528-40DA0490C4B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340FD-DD48-435B-8A46-54D33783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1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75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mailto:Rsong@lwcky.co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151" y="235131"/>
            <a:ext cx="5870576" cy="188923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Kentucky Lead Workgroup </a:t>
            </a:r>
            <a:b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</a:rPr>
              <a:t>Lead Corrosion and Treatment</a:t>
            </a:r>
            <a:endParaRPr lang="en-US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C6BAC257-BA75-3948-A73B-6A7F13088EE0}"/>
              </a:ext>
            </a:extLst>
          </p:cNvPr>
          <p:cNvSpPr txBox="1">
            <a:spLocks/>
          </p:cNvSpPr>
          <p:nvPr/>
        </p:nvSpPr>
        <p:spPr>
          <a:xfrm>
            <a:off x="2765763" y="2824677"/>
            <a:ext cx="6107546" cy="3109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600" b="1" dirty="0"/>
              <a:t>KWWOA Annual Conference </a:t>
            </a:r>
          </a:p>
          <a:p>
            <a:pPr algn="r"/>
            <a:r>
              <a:rPr lang="en-US" b="1" dirty="0"/>
              <a:t>Northern Kentucky Convention Center</a:t>
            </a:r>
          </a:p>
          <a:p>
            <a:pPr algn="r"/>
            <a:endParaRPr lang="en-US" b="1" dirty="0"/>
          </a:p>
          <a:p>
            <a:pPr algn="r"/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Rengao Song, PhD</a:t>
            </a:r>
            <a:endParaRPr lang="en-US" b="1" dirty="0"/>
          </a:p>
          <a:p>
            <a:pPr algn="r"/>
            <a:r>
              <a:rPr lang="en-US" b="1" dirty="0"/>
              <a:t>Louisville Water Company</a:t>
            </a:r>
          </a:p>
          <a:p>
            <a:pPr algn="r"/>
            <a:r>
              <a:rPr lang="en-US" b="1" dirty="0"/>
              <a:t>April 9, 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412DF80-5C02-4202-9ED2-A17F9CE2A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340FD-DD48-435B-8A46-54D33783971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988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106488" y="352892"/>
            <a:ext cx="7754937" cy="9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altLang="en-US" sz="4000" b="1">
                <a:solidFill>
                  <a:schemeClr val="accent5">
                    <a:lumMod val="75000"/>
                  </a:schemeClr>
                </a:solidFill>
                <a:latin typeface="+mn-lt"/>
                <a:ea typeface="Myriad Pro"/>
                <a:cs typeface="Myriad Pro"/>
              </a:rPr>
              <a:t>Louisville Water’s Research </a:t>
            </a:r>
            <a:r>
              <a:rPr lang="en-US" alt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Myriad Pro"/>
                <a:cs typeface="Myriad Pro"/>
              </a:rPr>
              <a:t>Plan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415182"/>
              </p:ext>
            </p:extLst>
          </p:nvPr>
        </p:nvGraphicFramePr>
        <p:xfrm>
          <a:off x="1190446" y="1449239"/>
          <a:ext cx="6913234" cy="45010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641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1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77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434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36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1757">
                <a:tc>
                  <a:txBody>
                    <a:bodyPr/>
                    <a:lstStyle/>
                    <a:p>
                      <a:r>
                        <a:rPr lang="en-US" sz="1600" b="1" dirty="0"/>
                        <a:t>Water</a:t>
                      </a:r>
                    </a:p>
                  </a:txBody>
                  <a:tcPr marL="91442" marR="91442" marT="45689" marB="45689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pH</a:t>
                      </a:r>
                    </a:p>
                  </a:txBody>
                  <a:tcPr marL="91442" marR="91442" marT="45689" marB="45689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Collected</a:t>
                      </a:r>
                      <a:r>
                        <a:rPr lang="en-US" sz="1600" b="1" baseline="0" dirty="0"/>
                        <a:t> Location</a:t>
                      </a:r>
                      <a:endParaRPr lang="en-US" sz="1600" b="1" dirty="0"/>
                    </a:p>
                  </a:txBody>
                  <a:tcPr marL="91442" marR="91442" marT="45689" marB="45689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Coagulant Used</a:t>
                      </a:r>
                    </a:p>
                  </a:txBody>
                  <a:tcPr marL="91442" marR="91442" marT="45689" marB="45689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CSMR</a:t>
                      </a:r>
                    </a:p>
                  </a:txBody>
                  <a:tcPr marL="91442" marR="91442" marT="45689" marB="4568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6367">
                <a:tc>
                  <a:txBody>
                    <a:bodyPr/>
                    <a:lstStyle/>
                    <a:p>
                      <a:r>
                        <a:rPr lang="en-US" sz="1600" b="1" dirty="0"/>
                        <a:t>1</a:t>
                      </a:r>
                    </a:p>
                  </a:txBody>
                  <a:tcPr marL="91442" marR="91442" marT="45689" marB="4568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8</a:t>
                      </a:r>
                    </a:p>
                  </a:txBody>
                  <a:tcPr marL="91442" marR="91442" marT="45689" marB="4568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CH finished </a:t>
                      </a:r>
                    </a:p>
                    <a:p>
                      <a:r>
                        <a:rPr lang="en-US" sz="1600" b="1" dirty="0"/>
                        <a:t>pH reduced by HNO3</a:t>
                      </a:r>
                    </a:p>
                  </a:txBody>
                  <a:tcPr marL="91442" marR="91442" marT="45689" marB="4568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Full</a:t>
                      </a:r>
                      <a:r>
                        <a:rPr lang="en-US" sz="1600" b="1" baseline="0" dirty="0"/>
                        <a:t> scale </a:t>
                      </a:r>
                      <a:r>
                        <a:rPr lang="en-US" sz="1600" b="1" dirty="0"/>
                        <a:t>(FeCl3)</a:t>
                      </a:r>
                    </a:p>
                  </a:txBody>
                  <a:tcPr marL="91442" marR="91442" marT="45689" marB="4568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600" b="1" dirty="0"/>
                        <a:t>0.7-1.0</a:t>
                      </a:r>
                    </a:p>
                  </a:txBody>
                  <a:tcPr marL="91442" marR="91442" marT="45689" marB="4568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1072">
                <a:tc>
                  <a:txBody>
                    <a:bodyPr/>
                    <a:lstStyle/>
                    <a:p>
                      <a:r>
                        <a:rPr lang="en-US" sz="1600" b="1" dirty="0"/>
                        <a:t>2</a:t>
                      </a:r>
                    </a:p>
                  </a:txBody>
                  <a:tcPr marL="91442" marR="91442" marT="45689" marB="4568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8.5</a:t>
                      </a:r>
                    </a:p>
                  </a:txBody>
                  <a:tcPr marL="91442" marR="91442" marT="45689" marB="4568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CH finished</a:t>
                      </a:r>
                    </a:p>
                  </a:txBody>
                  <a:tcPr marL="91442" marR="91442" marT="45689" marB="4568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Full</a:t>
                      </a:r>
                      <a:r>
                        <a:rPr lang="en-US" sz="1600" b="1" baseline="0" dirty="0"/>
                        <a:t> scale</a:t>
                      </a:r>
                      <a:r>
                        <a:rPr lang="en-US" sz="1600" b="1" dirty="0"/>
                        <a:t> (FeCl3)</a:t>
                      </a:r>
                    </a:p>
                  </a:txBody>
                  <a:tcPr marL="91442" marR="91442" marT="45689" marB="4568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42" marR="91442" marT="45689" marB="4568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6367">
                <a:tc>
                  <a:txBody>
                    <a:bodyPr/>
                    <a:lstStyle/>
                    <a:p>
                      <a:r>
                        <a:rPr lang="en-US" sz="1600" b="1" dirty="0"/>
                        <a:t>3</a:t>
                      </a:r>
                    </a:p>
                  </a:txBody>
                  <a:tcPr marL="91442" marR="91442" marT="45689" marB="4568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9</a:t>
                      </a:r>
                    </a:p>
                  </a:txBody>
                  <a:tcPr marL="91442" marR="91442" marT="45689" marB="4568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CH finished</a:t>
                      </a:r>
                    </a:p>
                    <a:p>
                      <a:r>
                        <a:rPr lang="en-US" sz="1600" b="1" dirty="0"/>
                        <a:t>pH</a:t>
                      </a:r>
                      <a:r>
                        <a:rPr lang="en-US" sz="1600" b="1" baseline="0" dirty="0"/>
                        <a:t> increased by NaOH</a:t>
                      </a:r>
                      <a:endParaRPr lang="en-US" sz="1600" b="1" dirty="0"/>
                    </a:p>
                  </a:txBody>
                  <a:tcPr marL="91442" marR="91442" marT="45689" marB="4568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Full</a:t>
                      </a:r>
                      <a:r>
                        <a:rPr lang="en-US" sz="1600" b="1" baseline="0" dirty="0"/>
                        <a:t> scale</a:t>
                      </a:r>
                      <a:r>
                        <a:rPr lang="en-US" sz="1600" b="1" dirty="0"/>
                        <a:t> (FeCl3)</a:t>
                      </a:r>
                    </a:p>
                  </a:txBody>
                  <a:tcPr marL="91442" marR="91442" marT="45689" marB="4568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42" marR="91442" marT="45689" marB="4568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6367">
                <a:tc>
                  <a:txBody>
                    <a:bodyPr/>
                    <a:lstStyle/>
                    <a:p>
                      <a:r>
                        <a:rPr lang="en-US" sz="1600" b="1" dirty="0"/>
                        <a:t>4</a:t>
                      </a:r>
                    </a:p>
                  </a:txBody>
                  <a:tcPr marL="91442" marR="91442" marT="45689" marB="4568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9.5</a:t>
                      </a:r>
                    </a:p>
                  </a:txBody>
                  <a:tcPr marL="91442" marR="91442" marT="45689" marB="4568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CH finished  </a:t>
                      </a:r>
                    </a:p>
                    <a:p>
                      <a:r>
                        <a:rPr lang="en-US" sz="1600" b="1" dirty="0"/>
                        <a:t>pH increased by NaOH</a:t>
                      </a:r>
                    </a:p>
                  </a:txBody>
                  <a:tcPr marL="91442" marR="91442" marT="45689" marB="4568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Full</a:t>
                      </a:r>
                      <a:r>
                        <a:rPr lang="en-US" sz="1600" b="1" baseline="0" dirty="0"/>
                        <a:t> scale</a:t>
                      </a:r>
                      <a:r>
                        <a:rPr lang="en-US" sz="1600" b="1" dirty="0"/>
                        <a:t> (FeCl3)</a:t>
                      </a:r>
                    </a:p>
                  </a:txBody>
                  <a:tcPr marL="91442" marR="91442" marT="45689" marB="4568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42" marR="91442" marT="45689" marB="4568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6367">
                <a:tc>
                  <a:txBody>
                    <a:bodyPr/>
                    <a:lstStyle/>
                    <a:p>
                      <a:r>
                        <a:rPr lang="en-US" sz="1600" b="1" dirty="0"/>
                        <a:t>5</a:t>
                      </a:r>
                    </a:p>
                  </a:txBody>
                  <a:tcPr marL="91442" marR="91442" marT="45689" marB="4568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8.5</a:t>
                      </a:r>
                    </a:p>
                  </a:txBody>
                  <a:tcPr marL="91442" marR="91442" marT="45689" marB="4568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Pilot  finished</a:t>
                      </a:r>
                    </a:p>
                  </a:txBody>
                  <a:tcPr marL="91442" marR="91442" marT="45689" marB="4568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FeCl3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Same Fe dose as CH</a:t>
                      </a:r>
                    </a:p>
                  </a:txBody>
                  <a:tcPr marL="91442" marR="91442" marT="45689" marB="4568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0.6-1.0</a:t>
                      </a:r>
                    </a:p>
                  </a:txBody>
                  <a:tcPr marL="91442" marR="91442" marT="45689" marB="4568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6367">
                <a:tc>
                  <a:txBody>
                    <a:bodyPr/>
                    <a:lstStyle/>
                    <a:p>
                      <a:r>
                        <a:rPr lang="en-US" sz="1600" b="1" dirty="0"/>
                        <a:t>6</a:t>
                      </a:r>
                    </a:p>
                  </a:txBody>
                  <a:tcPr marL="91442" marR="91442" marT="45689" marB="4568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8.5</a:t>
                      </a:r>
                    </a:p>
                  </a:txBody>
                  <a:tcPr marL="91442" marR="91442" marT="45689" marB="4568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Pilot  finished</a:t>
                      </a:r>
                    </a:p>
                  </a:txBody>
                  <a:tcPr marL="91442" marR="91442" marT="45689" marB="4568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Fe2(SO4)3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Same dose as CH</a:t>
                      </a:r>
                    </a:p>
                  </a:txBody>
                  <a:tcPr marL="91442" marR="91442" marT="45689" marB="4568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0.3-0.4</a:t>
                      </a:r>
                    </a:p>
                  </a:txBody>
                  <a:tcPr marL="91442" marR="91442" marT="45689" marB="4568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6367">
                <a:tc>
                  <a:txBody>
                    <a:bodyPr/>
                    <a:lstStyle/>
                    <a:p>
                      <a:r>
                        <a:rPr lang="en-US" sz="1600" b="1" dirty="0"/>
                        <a:t>7</a:t>
                      </a:r>
                    </a:p>
                  </a:txBody>
                  <a:tcPr marL="91442" marR="91442" marT="45689" marB="4568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9</a:t>
                      </a:r>
                    </a:p>
                  </a:txBody>
                  <a:tcPr marL="91442" marR="91442" marT="45689" marB="4568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Pilot  finished</a:t>
                      </a:r>
                    </a:p>
                  </a:txBody>
                  <a:tcPr marL="91442" marR="91442" marT="45689" marB="4568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Fe2(SO4)3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Same Fe dose as CH</a:t>
                      </a:r>
                    </a:p>
                  </a:txBody>
                  <a:tcPr marL="91442" marR="91442" marT="45689" marB="4568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0.3-0.4</a:t>
                      </a:r>
                    </a:p>
                  </a:txBody>
                  <a:tcPr marL="91442" marR="91442" marT="45689" marB="4568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349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99872" y="1670912"/>
            <a:ext cx="5225810" cy="5050563"/>
          </a:xfrm>
        </p:spPr>
        <p:txBody>
          <a:bodyPr>
            <a:normAutofit/>
          </a:bodyPr>
          <a:lstStyle/>
          <a:p>
            <a:pPr lvl="1">
              <a:buClr>
                <a:schemeClr val="tx1"/>
              </a:buClr>
            </a:pPr>
            <a:r>
              <a:rPr lang="en-US" altLang="en-US" sz="2800" dirty="0">
                <a:ea typeface="Minion Pro Med"/>
                <a:cs typeface="Minion Pro Med"/>
              </a:rPr>
              <a:t>Non-galvanic solder (NGS) coupon - 50:50 </a:t>
            </a:r>
            <a:r>
              <a:rPr lang="en-US" altLang="en-US" sz="2800" dirty="0" err="1">
                <a:ea typeface="Minion Pro Med"/>
                <a:cs typeface="Minion Pro Med"/>
              </a:rPr>
              <a:t>Pb:Sn</a:t>
            </a:r>
            <a:r>
              <a:rPr lang="en-US" altLang="en-US" sz="2800" dirty="0">
                <a:ea typeface="Minion Pro Med"/>
                <a:cs typeface="Minion Pro Med"/>
              </a:rPr>
              <a:t> solder, 1” /1/8” (L/D),  epoxied to the bottom of a 120 mL glass jar</a:t>
            </a:r>
          </a:p>
          <a:p>
            <a:pPr marL="914400" lvl="1" indent="-457200">
              <a:buClr>
                <a:schemeClr val="tx1"/>
              </a:buClr>
              <a:buFont typeface="Calibri" panose="020F0502020204030204" pitchFamily="34" charset="0"/>
              <a:buChar char="–"/>
            </a:pPr>
            <a:endParaRPr lang="en-US" altLang="en-US" sz="2800" dirty="0">
              <a:ea typeface="Minion Pro Med"/>
              <a:cs typeface="Minion Pro Med"/>
            </a:endParaRPr>
          </a:p>
          <a:p>
            <a:pPr lvl="1">
              <a:buClr>
                <a:schemeClr val="tx1"/>
              </a:buClr>
            </a:pPr>
            <a:r>
              <a:rPr lang="en-US" altLang="en-US" sz="2800" dirty="0">
                <a:ea typeface="Minion Pro Med"/>
                <a:cs typeface="Minion Pro Med"/>
              </a:rPr>
              <a:t>Galvanic solder (GS) coupon -50:50 </a:t>
            </a:r>
            <a:r>
              <a:rPr lang="en-US" altLang="en-US" sz="2800" dirty="0" err="1">
                <a:ea typeface="Minion Pro Med"/>
                <a:cs typeface="Minion Pro Med"/>
              </a:rPr>
              <a:t>Pb:Sn</a:t>
            </a:r>
            <a:r>
              <a:rPr lang="en-US" altLang="en-US" sz="2800" dirty="0">
                <a:ea typeface="Minion Pro Med"/>
                <a:cs typeface="Minion Pro Med"/>
              </a:rPr>
              <a:t> solder placed inside copper coupling (right picture)</a:t>
            </a:r>
          </a:p>
          <a:p>
            <a:pPr marL="457200" lvl="1" indent="0">
              <a:buClr>
                <a:schemeClr val="tx1"/>
              </a:buClr>
              <a:buNone/>
            </a:pPr>
            <a:endParaRPr lang="en-US" altLang="en-US" sz="2400" dirty="0">
              <a:ea typeface="ＭＳ Ｐゴシック" pitchFamily="34" charset="-128"/>
            </a:endParaRPr>
          </a:p>
          <a:p>
            <a:pPr marL="914400" lvl="2" indent="0">
              <a:buSzPct val="75000"/>
              <a:buNone/>
            </a:pPr>
            <a:endParaRPr lang="en-US" altLang="en-US" sz="2000" b="1" dirty="0">
              <a:ea typeface="ＭＳ Ｐゴシック" pitchFamily="34" charset="-128"/>
            </a:endParaRPr>
          </a:p>
          <a:p>
            <a:pPr marL="457200" lvl="1" indent="0">
              <a:buClr>
                <a:schemeClr val="tx1"/>
              </a:buClr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266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1112808" y="211705"/>
            <a:ext cx="8229600" cy="130654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Bench Scale Research Tools</a:t>
            </a:r>
          </a:p>
        </p:txBody>
      </p:sp>
      <p:pic>
        <p:nvPicPr>
          <p:cNvPr id="10" name="Picture 7" descr="Z:\My Pictures\iPhone\NGS11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087" y="1518248"/>
            <a:ext cx="2153378" cy="211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Z:\My Pictures\iPhone\GS10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087" y="3804248"/>
            <a:ext cx="2153378" cy="211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42ED53A-D1EE-4384-8499-921DB2300E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25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05600" y="266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1095"/>
            <a:ext cx="8229600" cy="1306543"/>
          </a:xfrm>
        </p:spPr>
        <p:txBody>
          <a:bodyPr>
            <a:noAutofit/>
          </a:bodyPr>
          <a:lstStyle/>
          <a:p>
            <a:pPr algn="ctr"/>
            <a:r>
              <a:rPr lang="en-US" altLang="en-US" sz="36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Myriad Pro"/>
                <a:cs typeface="Myriad Pro"/>
              </a:rPr>
              <a:t>pH Effect on Pb Release </a:t>
            </a:r>
            <a:br>
              <a:rPr lang="en-US" altLang="en-US" sz="36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Myriad Pro"/>
                <a:cs typeface="Myriad Pro"/>
              </a:rPr>
            </a:br>
            <a:r>
              <a:rPr lang="en-US" altLang="en-US" sz="36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Myriad Pro"/>
                <a:cs typeface="Myriad Pro"/>
              </a:rPr>
              <a:t>(Data from Louisville Water</a:t>
            </a:r>
            <a:r>
              <a:rPr lang="en-US" altLang="en-US" sz="3600" b="1" dirty="0">
                <a:solidFill>
                  <a:schemeClr val="accent5"/>
                </a:solidFill>
                <a:latin typeface="+mn-lt"/>
                <a:ea typeface="Myriad Pro"/>
                <a:cs typeface="Myriad Pro"/>
              </a:rPr>
              <a:t>) </a:t>
            </a:r>
            <a:endParaRPr lang="en-US" sz="3600" b="1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5" y="1406780"/>
            <a:ext cx="7516051" cy="477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42ED53A-D1EE-4384-8499-921DB2300E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33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05600" y="266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11095"/>
            <a:ext cx="8077200" cy="1306543"/>
          </a:xfrm>
        </p:spPr>
        <p:txBody>
          <a:bodyPr>
            <a:noAutofit/>
          </a:bodyPr>
          <a:lstStyle/>
          <a:p>
            <a:pPr algn="ctr"/>
            <a:r>
              <a:rPr lang="en-US" altLang="en-US" sz="36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Myriad Pro"/>
                <a:cs typeface="Myriad Pro"/>
              </a:rPr>
              <a:t>CSMR &amp; pH Effect on Pb Release</a:t>
            </a:r>
            <a:br>
              <a:rPr lang="en-US" altLang="en-US" sz="36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Myriad Pro"/>
                <a:cs typeface="Myriad Pro"/>
              </a:rPr>
            </a:br>
            <a:r>
              <a:rPr lang="en-US" altLang="en-US" sz="36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Myriad Pro"/>
                <a:cs typeface="Myriad Pro"/>
              </a:rPr>
              <a:t>(Data from Louisville Water)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12378"/>
            <a:ext cx="7473696" cy="466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42ED53A-D1EE-4384-8499-921DB2300E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84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705588" y="53613"/>
            <a:ext cx="8229600" cy="150167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Balancing Multiple Regulations</a:t>
            </a:r>
            <a:b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(DBP Example and Utility-dependent)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48247" y="1600567"/>
            <a:ext cx="6724153" cy="4345844"/>
            <a:chOff x="1048247" y="1600567"/>
            <a:chExt cx="6724153" cy="4345844"/>
          </a:xfrm>
        </p:grpSpPr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156728" y="3966391"/>
              <a:ext cx="4602914" cy="801501"/>
              <a:chOff x="2438400" y="2571750"/>
              <a:chExt cx="6183314" cy="1031233"/>
            </a:xfrm>
          </p:grpSpPr>
          <p:cxnSp>
            <p:nvCxnSpPr>
              <p:cNvPr id="22" name="Straight Arrow Connector 21"/>
              <p:cNvCxnSpPr/>
              <p:nvPr/>
            </p:nvCxnSpPr>
            <p:spPr bwMode="auto">
              <a:xfrm>
                <a:off x="2438400" y="2743150"/>
                <a:ext cx="6183314" cy="0"/>
              </a:xfrm>
              <a:prstGeom prst="straightConnector1">
                <a:avLst/>
              </a:prstGeom>
              <a:noFill/>
              <a:ln w="88900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>
                <a:outerShdw blurRad="50800" dist="1524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3600450" y="2571750"/>
                <a:ext cx="0" cy="380889"/>
              </a:xfrm>
              <a:prstGeom prst="line">
                <a:avLst/>
              </a:prstGeom>
              <a:noFill/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>
                <a:off x="5414963" y="2571750"/>
                <a:ext cx="0" cy="380889"/>
              </a:xfrm>
              <a:prstGeom prst="line">
                <a:avLst/>
              </a:prstGeom>
              <a:noFill/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>
                <a:off x="7239001" y="2590794"/>
                <a:ext cx="0" cy="380889"/>
              </a:xfrm>
              <a:prstGeom prst="line">
                <a:avLst/>
              </a:prstGeom>
              <a:noFill/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26" name="TextBox 15"/>
              <p:cNvSpPr txBox="1">
                <a:spLocks noChangeArrowheads="1"/>
              </p:cNvSpPr>
              <p:nvPr/>
            </p:nvSpPr>
            <p:spPr bwMode="auto">
              <a:xfrm>
                <a:off x="3258048" y="3167390"/>
                <a:ext cx="631373" cy="435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en-US" sz="1600" b="0" kern="0" dirty="0">
                    <a:solidFill>
                      <a:prstClr val="black"/>
                    </a:solidFill>
                    <a:latin typeface="Arial" charset="0"/>
                    <a:ea typeface="+mn-ea"/>
                  </a:rPr>
                  <a:t>7.0</a:t>
                </a:r>
              </a:p>
            </p:txBody>
          </p:sp>
          <p:sp>
            <p:nvSpPr>
              <p:cNvPr id="27" name="TextBox 19"/>
              <p:cNvSpPr txBox="1">
                <a:spLocks noChangeArrowheads="1"/>
              </p:cNvSpPr>
              <p:nvPr/>
            </p:nvSpPr>
            <p:spPr bwMode="auto">
              <a:xfrm>
                <a:off x="5072561" y="3167390"/>
                <a:ext cx="631373" cy="435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en-US" sz="1600" b="0" kern="0" dirty="0">
                    <a:solidFill>
                      <a:prstClr val="black"/>
                    </a:solidFill>
                    <a:latin typeface="Arial" charset="0"/>
                    <a:ea typeface="+mn-ea"/>
                  </a:rPr>
                  <a:t>8.0</a:t>
                </a:r>
              </a:p>
            </p:txBody>
          </p:sp>
          <p:sp>
            <p:nvSpPr>
              <p:cNvPr id="28" name="TextBox 20"/>
              <p:cNvSpPr txBox="1">
                <a:spLocks noChangeArrowheads="1"/>
              </p:cNvSpPr>
              <p:nvPr/>
            </p:nvSpPr>
            <p:spPr bwMode="auto">
              <a:xfrm>
                <a:off x="6896598" y="3167390"/>
                <a:ext cx="631373" cy="435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en-US" sz="1600" b="0" kern="0" dirty="0">
                    <a:solidFill>
                      <a:prstClr val="black"/>
                    </a:solidFill>
                    <a:latin typeface="Arial" charset="0"/>
                    <a:ea typeface="+mn-ea"/>
                  </a:rPr>
                  <a:t>9.0</a:t>
                </a:r>
              </a:p>
            </p:txBody>
          </p:sp>
        </p:grpSp>
        <p:sp>
          <p:nvSpPr>
            <p:cNvPr id="7" name="TextBox 22"/>
            <p:cNvSpPr txBox="1">
              <a:spLocks noChangeArrowheads="1"/>
            </p:cNvSpPr>
            <p:nvPr/>
          </p:nvSpPr>
          <p:spPr bwMode="auto">
            <a:xfrm>
              <a:off x="1518583" y="4036700"/>
              <a:ext cx="4459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b="0" kern="0" dirty="0">
                  <a:solidFill>
                    <a:prstClr val="black"/>
                  </a:solidFill>
                  <a:latin typeface="Arial" charset="0"/>
                  <a:ea typeface="+mn-ea"/>
                </a:rPr>
                <a:t>pH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275845" y="2752642"/>
              <a:ext cx="911128" cy="338554"/>
            </a:xfrm>
            <a:prstGeom prst="rect">
              <a:avLst/>
            </a:prstGeom>
            <a:solidFill>
              <a:srgbClr val="000000">
                <a:lumMod val="50000"/>
                <a:lumOff val="50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buClr>
                  <a:srgbClr val="FFFF00"/>
                </a:buClr>
                <a:buFont typeface="Wingdings" pitchFamily="2" charset="2"/>
                <a:buNone/>
                <a:defRPr/>
              </a:pPr>
              <a:endParaRPr lang="en-US" b="0" kern="0" dirty="0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9" name="TextBox 24"/>
            <p:cNvSpPr txBox="1">
              <a:spLocks noChangeArrowheads="1"/>
            </p:cNvSpPr>
            <p:nvPr/>
          </p:nvSpPr>
          <p:spPr bwMode="auto">
            <a:xfrm>
              <a:off x="1363774" y="2232112"/>
              <a:ext cx="164972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b="0" kern="0" dirty="0">
                  <a:solidFill>
                    <a:prstClr val="black"/>
                  </a:solidFill>
                  <a:latin typeface="Arial" charset="0"/>
                  <a:ea typeface="+mn-ea"/>
                </a:rPr>
                <a:t>Optimal range for PO</a:t>
              </a:r>
              <a:r>
                <a:rPr lang="en-US" altLang="en-US" sz="1600" b="0" kern="0" baseline="-25000" dirty="0">
                  <a:solidFill>
                    <a:prstClr val="black"/>
                  </a:solidFill>
                  <a:latin typeface="Arial" charset="0"/>
                  <a:ea typeface="+mn-ea"/>
                </a:rPr>
                <a:t>4</a:t>
              </a:r>
              <a:r>
                <a:rPr lang="en-US" altLang="en-US" sz="1600" b="0" kern="0" baseline="30000" dirty="0">
                  <a:solidFill>
                    <a:prstClr val="black"/>
                  </a:solidFill>
                  <a:latin typeface="Arial" charset="0"/>
                  <a:ea typeface="+mn-ea"/>
                </a:rPr>
                <a:t>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b="0" kern="0" dirty="0">
                  <a:solidFill>
                    <a:prstClr val="black"/>
                  </a:solidFill>
                  <a:latin typeface="Arial" charset="0"/>
                  <a:ea typeface="+mn-ea"/>
                </a:rPr>
                <a:t>(pH 7.2 – 7.8)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2766510" y="2710704"/>
              <a:ext cx="469155" cy="225727"/>
            </a:xfrm>
            <a:prstGeom prst="straightConnector1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Rectangle 10"/>
            <p:cNvSpPr/>
            <p:nvPr/>
          </p:nvSpPr>
          <p:spPr bwMode="auto">
            <a:xfrm>
              <a:off x="4357145" y="2755109"/>
              <a:ext cx="1373193" cy="338554"/>
            </a:xfrm>
            <a:prstGeom prst="rect">
              <a:avLst/>
            </a:prstGeom>
            <a:solidFill>
              <a:srgbClr val="00CC99">
                <a:lumMod val="40000"/>
                <a:lumOff val="60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buClr>
                  <a:srgbClr val="FFFF00"/>
                </a:buClr>
                <a:buFont typeface="Wingdings" pitchFamily="2" charset="2"/>
                <a:buNone/>
                <a:defRPr/>
              </a:pPr>
              <a:endParaRPr lang="en-US" b="0" kern="0" dirty="0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12" name="TextBox 28"/>
            <p:cNvSpPr txBox="1">
              <a:spLocks noChangeArrowheads="1"/>
            </p:cNvSpPr>
            <p:nvPr/>
          </p:nvSpPr>
          <p:spPr bwMode="auto">
            <a:xfrm>
              <a:off x="3318388" y="1600567"/>
              <a:ext cx="305482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b="0" kern="0" dirty="0">
                  <a:solidFill>
                    <a:prstClr val="black"/>
                  </a:solidFill>
                  <a:latin typeface="Arial" charset="0"/>
                  <a:ea typeface="+mn-ea"/>
                </a:rPr>
                <a:t>Optimal range for chloramination</a:t>
              </a:r>
              <a:r>
                <a:rPr lang="en-US" altLang="en-US" sz="1600" b="0" kern="0" baseline="30000" dirty="0">
                  <a:solidFill>
                    <a:prstClr val="black"/>
                  </a:solidFill>
                  <a:latin typeface="Arial" charset="0"/>
                  <a:ea typeface="+mn-ea"/>
                </a:rPr>
                <a:t> </a:t>
              </a:r>
              <a:r>
                <a:rPr lang="en-US" altLang="en-US" sz="1600" b="0" kern="0" dirty="0">
                  <a:solidFill>
                    <a:prstClr val="black"/>
                  </a:solidFill>
                  <a:latin typeface="Arial" charset="0"/>
                  <a:ea typeface="+mn-ea"/>
                </a:rPr>
                <a:t>(pH 8.0 – 9.0)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4914930" y="2246913"/>
              <a:ext cx="0" cy="463791"/>
            </a:xfrm>
            <a:prstGeom prst="straightConnector1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Left Arrow 13"/>
            <p:cNvSpPr/>
            <p:nvPr/>
          </p:nvSpPr>
          <p:spPr bwMode="auto">
            <a:xfrm>
              <a:off x="3429000" y="5273886"/>
              <a:ext cx="649297" cy="672525"/>
            </a:xfrm>
            <a:prstGeom prst="leftArrow">
              <a:avLst/>
            </a:prstGeom>
            <a:gradFill>
              <a:gsLst>
                <a:gs pos="0">
                  <a:srgbClr val="FFFFFF">
                    <a:lumMod val="85000"/>
                  </a:srgbClr>
                </a:gs>
                <a:gs pos="100000">
                  <a:srgbClr val="000099"/>
                </a:gs>
              </a:gsLst>
              <a:lin ang="5400000" scaled="1"/>
            </a:gra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buClr>
                  <a:srgbClr val="FFFF00"/>
                </a:buClr>
                <a:buFont typeface="Wingdings" pitchFamily="2" charset="2"/>
                <a:buNone/>
                <a:defRPr/>
              </a:pPr>
              <a:endParaRPr lang="en-US" b="0" kern="0" dirty="0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15" name="Left Arrow 14"/>
            <p:cNvSpPr/>
            <p:nvPr/>
          </p:nvSpPr>
          <p:spPr bwMode="auto">
            <a:xfrm flipH="1">
              <a:off x="4171091" y="5262785"/>
              <a:ext cx="649297" cy="672525"/>
            </a:xfrm>
            <a:prstGeom prst="leftArrow">
              <a:avLst/>
            </a:prstGeom>
            <a:gradFill>
              <a:gsLst>
                <a:gs pos="0">
                  <a:srgbClr val="FFFFFF">
                    <a:lumMod val="85000"/>
                  </a:srgbClr>
                </a:gs>
                <a:gs pos="100000">
                  <a:srgbClr val="000099"/>
                </a:gs>
              </a:gsLst>
              <a:lin ang="5400000" scaled="1"/>
            </a:gra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buClr>
                  <a:srgbClr val="FFFF00"/>
                </a:buClr>
                <a:buFont typeface="Wingdings" pitchFamily="2" charset="2"/>
                <a:buNone/>
                <a:defRPr/>
              </a:pPr>
              <a:endParaRPr lang="en-US" b="0" kern="0" dirty="0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16" name="TextBox 36"/>
            <p:cNvSpPr txBox="1">
              <a:spLocks noChangeArrowheads="1"/>
            </p:cNvSpPr>
            <p:nvPr/>
          </p:nvSpPr>
          <p:spPr bwMode="auto">
            <a:xfrm>
              <a:off x="1048247" y="4985251"/>
              <a:ext cx="2810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b="0" kern="0" dirty="0">
                  <a:solidFill>
                    <a:prstClr val="black"/>
                  </a:solidFill>
                  <a:latin typeface="Arial" charset="0"/>
                  <a:ea typeface="+mn-ea"/>
                </a:rPr>
                <a:t>HAA formation increases</a:t>
              </a:r>
            </a:p>
          </p:txBody>
        </p:sp>
        <p:sp>
          <p:nvSpPr>
            <p:cNvPr id="17" name="TextBox 37"/>
            <p:cNvSpPr txBox="1">
              <a:spLocks noChangeArrowheads="1"/>
            </p:cNvSpPr>
            <p:nvPr/>
          </p:nvSpPr>
          <p:spPr bwMode="auto">
            <a:xfrm>
              <a:off x="4933838" y="4992652"/>
              <a:ext cx="2810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b="0" kern="0" dirty="0">
                  <a:solidFill>
                    <a:prstClr val="black"/>
                  </a:solidFill>
                  <a:latin typeface="Arial" charset="0"/>
                  <a:ea typeface="+mn-ea"/>
                </a:rPr>
                <a:t>THM formation increases</a:t>
              </a:r>
            </a:p>
          </p:txBody>
        </p:sp>
        <p:sp>
          <p:nvSpPr>
            <p:cNvPr id="18" name="TextBox 41"/>
            <p:cNvSpPr txBox="1">
              <a:spLocks noChangeArrowheads="1"/>
            </p:cNvSpPr>
            <p:nvPr/>
          </p:nvSpPr>
          <p:spPr bwMode="auto">
            <a:xfrm>
              <a:off x="4962200" y="5351596"/>
              <a:ext cx="28102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b="0" kern="0" dirty="0">
                  <a:solidFill>
                    <a:prstClr val="black"/>
                  </a:solidFill>
                  <a:latin typeface="Arial" charset="0"/>
                  <a:ea typeface="+mn-ea"/>
                </a:rPr>
                <a:t>Difficulty reaching CT increases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730337" y="3469297"/>
              <a:ext cx="454974" cy="338554"/>
            </a:xfrm>
            <a:prstGeom prst="rect">
              <a:avLst/>
            </a:prstGeom>
            <a:solidFill>
              <a:srgbClr val="000000">
                <a:lumMod val="50000"/>
                <a:lumOff val="50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buClr>
                  <a:srgbClr val="FFFF00"/>
                </a:buClr>
                <a:buFont typeface="Wingdings" pitchFamily="2" charset="2"/>
                <a:buNone/>
                <a:defRPr/>
              </a:pPr>
              <a:endParaRPr lang="en-US" b="0" kern="0" dirty="0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20" name="TextBox 49"/>
            <p:cNvSpPr txBox="1">
              <a:spLocks noChangeArrowheads="1"/>
            </p:cNvSpPr>
            <p:nvPr/>
          </p:nvSpPr>
          <p:spPr bwMode="auto">
            <a:xfrm>
              <a:off x="6349574" y="2259248"/>
              <a:ext cx="1422826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b="0" kern="0" dirty="0">
                  <a:solidFill>
                    <a:prstClr val="black"/>
                  </a:solidFill>
                  <a:latin typeface="Arial" charset="0"/>
                  <a:ea typeface="+mn-ea"/>
                </a:rPr>
                <a:t>Optimal range for Alkalinity/pH Adjustment</a:t>
              </a:r>
              <a:endParaRPr lang="en-US" altLang="en-US" sz="1600" b="0" kern="0" baseline="30000" dirty="0">
                <a:solidFill>
                  <a:prstClr val="black"/>
                </a:solidFill>
                <a:latin typeface="Arial" charset="0"/>
                <a:ea typeface="+mn-ea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b="0" kern="0" dirty="0">
                  <a:solidFill>
                    <a:prstClr val="black"/>
                  </a:solidFill>
                  <a:latin typeface="Arial" charset="0"/>
                  <a:ea typeface="+mn-ea"/>
                </a:rPr>
                <a:t>(pH &gt;9.0)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H="1">
              <a:off x="6096680" y="3173261"/>
              <a:ext cx="200897" cy="271367"/>
            </a:xfrm>
            <a:prstGeom prst="straightConnector1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9" name="Rectangle 28"/>
          <p:cNvSpPr/>
          <p:nvPr/>
        </p:nvSpPr>
        <p:spPr>
          <a:xfrm>
            <a:off x="4072200" y="2764747"/>
            <a:ext cx="392307" cy="310467"/>
          </a:xfrm>
          <a:prstGeom prst="rect">
            <a:avLst/>
          </a:prstGeom>
          <a:gradFill>
            <a:gsLst>
              <a:gs pos="100000">
                <a:schemeClr val="accent1">
                  <a:tint val="66000"/>
                  <a:satMod val="160000"/>
                  <a:lumMod val="14000"/>
                  <a:lumOff val="86000"/>
                  <a:alpha val="68000"/>
                </a:schemeClr>
              </a:gs>
              <a:gs pos="100000">
                <a:schemeClr val="accent1">
                  <a:tint val="44500"/>
                  <a:satMod val="160000"/>
                  <a:alpha val="36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501130" y="3401481"/>
            <a:ext cx="454974" cy="338554"/>
          </a:xfrm>
          <a:prstGeom prst="rect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00"/>
              </a:buClr>
              <a:buFont typeface="Wingdings" pitchFamily="2" charset="2"/>
              <a:buNone/>
              <a:defRPr/>
            </a:pPr>
            <a:endParaRPr lang="en-US" sz="1600" b="0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" name="TextBox 24"/>
          <p:cNvSpPr txBox="1">
            <a:spLocks noChangeArrowheads="1"/>
          </p:cNvSpPr>
          <p:nvPr/>
        </p:nvSpPr>
        <p:spPr bwMode="auto">
          <a:xfrm>
            <a:off x="722376" y="3407227"/>
            <a:ext cx="35124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600" b="0" kern="0" dirty="0">
                <a:solidFill>
                  <a:prstClr val="black"/>
                </a:solidFill>
                <a:latin typeface="Arial" charset="0"/>
              </a:rPr>
              <a:t>Historical Iron corrosion control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3852351" y="3586671"/>
            <a:ext cx="547221" cy="563"/>
          </a:xfrm>
          <a:prstGeom prst="straightConnector1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42ED53A-D1EE-4384-8499-921DB2300E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49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112808" y="275400"/>
            <a:ext cx="8229600" cy="107677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Take Home Messages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054100"/>
            <a:ext cx="8287284" cy="5194300"/>
          </a:xfrm>
        </p:spPr>
        <p:txBody>
          <a:bodyPr>
            <a:normAutofit/>
          </a:bodyPr>
          <a:lstStyle/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Leadership and involvement from top management </a:t>
            </a:r>
            <a:endParaRPr lang="en-US" sz="2400" dirty="0"/>
          </a:p>
          <a:p>
            <a:r>
              <a:rPr lang="en-US" sz="2400" dirty="0">
                <a:solidFill>
                  <a:schemeClr val="tx1"/>
                </a:solidFill>
              </a:rPr>
              <a:t>A WQ team involving key departments across the company </a:t>
            </a:r>
          </a:p>
          <a:p>
            <a:r>
              <a:rPr lang="en-US" sz="2400" dirty="0">
                <a:solidFill>
                  <a:schemeClr val="tx1"/>
                </a:solidFill>
              </a:rPr>
              <a:t>A WQ surveillance team with internal and external customers</a:t>
            </a:r>
          </a:p>
          <a:p>
            <a:r>
              <a:rPr lang="en-US" altLang="en-US" sz="2400" dirty="0">
                <a:solidFill>
                  <a:schemeClr val="tx1"/>
                </a:solidFill>
                <a:ea typeface="Minion Pro Med"/>
                <a:cs typeface="Minion Pro Med"/>
              </a:rPr>
              <a:t>Define WQ signal from noise</a:t>
            </a:r>
          </a:p>
          <a:p>
            <a:r>
              <a:rPr lang="en-US" sz="2400" dirty="0">
                <a:solidFill>
                  <a:schemeClr val="tx1"/>
                </a:solidFill>
              </a:rPr>
              <a:t>Review historical data to calculate 90</a:t>
            </a:r>
            <a:r>
              <a:rPr lang="en-US" sz="2400" baseline="30000" dirty="0">
                <a:solidFill>
                  <a:schemeClr val="tx1"/>
                </a:solidFill>
              </a:rPr>
              <a:t>th</a:t>
            </a:r>
            <a:r>
              <a:rPr lang="en-US" sz="2400" dirty="0">
                <a:solidFill>
                  <a:schemeClr val="tx1"/>
                </a:solidFill>
              </a:rPr>
              <a:t> percentile using only LSL locations</a:t>
            </a:r>
          </a:p>
          <a:p>
            <a:r>
              <a:rPr lang="en-US" sz="2400" dirty="0">
                <a:solidFill>
                  <a:schemeClr val="tx1"/>
                </a:solidFill>
              </a:rPr>
              <a:t>Profile (ten 1L samples) at selected homes</a:t>
            </a:r>
            <a:endParaRPr lang="en-US" sz="2400" dirty="0"/>
          </a:p>
          <a:p>
            <a:r>
              <a:rPr lang="en-US" sz="2400" dirty="0">
                <a:solidFill>
                  <a:schemeClr val="tx1"/>
                </a:solidFill>
              </a:rPr>
              <a:t>Investigate high velocity flushing after LSL replacement </a:t>
            </a:r>
          </a:p>
          <a:p>
            <a:r>
              <a:rPr lang="en-US" sz="2400" dirty="0">
                <a:solidFill>
                  <a:schemeClr val="tx1"/>
                </a:solidFill>
              </a:rPr>
              <a:t>If close to AL or ~5-8 ppb, look at Pb control alternatives and/or corrosion control enhancement: ready for LTLCR</a:t>
            </a:r>
          </a:p>
        </p:txBody>
      </p:sp>
    </p:spTree>
    <p:extLst>
      <p:ext uri="{BB962C8B-B14F-4D97-AF65-F5344CB8AC3E}">
        <p14:creationId xmlns:p14="http://schemas.microsoft.com/office/powerpoint/2010/main" val="1089680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112807" y="318532"/>
            <a:ext cx="8229600" cy="107677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Take Home Message 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685800" y="1054100"/>
            <a:ext cx="7886700" cy="5194300"/>
          </a:xfrm>
        </p:spPr>
        <p:txBody>
          <a:bodyPr/>
          <a:lstStyle/>
          <a:p>
            <a:pPr>
              <a:buClr>
                <a:srgbClr val="0070C0"/>
              </a:buClr>
            </a:pPr>
            <a:endParaRPr lang="en-US" sz="22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Three levels of WQ issues (Result-code)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System-wide: treatment plant related (water source or and/or source WQ changes, treatment changes/loss of treatment control, unstable water leaving the plant(s)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Area-wide/Zip code: distribution tanks/reservoirs, major water-main breaks, downstream low demand, nitrification, etc.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Individual customers: low water use homes may perpetually have high lead; stagnation can affect protective scales within LSLs; LSL disturbances happen daily</a:t>
            </a:r>
          </a:p>
          <a:p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Distribution water quality management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Customers drink tap water not finished water in clear wells </a:t>
            </a:r>
            <a:endParaRPr lang="en-US" sz="2000" dirty="0">
              <a:latin typeface="Calibri" panose="020F0502020204030204" pitchFamily="34" charset="0"/>
            </a:endParaRP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Water quality can change as it travel from the plant to customer taps: pH drop, nitrification, bio-chemical reactions </a:t>
            </a:r>
          </a:p>
          <a:p>
            <a:pPr marL="457200" lvl="1" indent="0">
              <a:buClr>
                <a:srgbClr val="0070C0"/>
              </a:buClr>
              <a:buNone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310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sr.photos2.fotosearch.com/bthumb/CSP/CSP993/k151862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979" y="381214"/>
            <a:ext cx="4447021" cy="416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644546" y="646973"/>
            <a:ext cx="1624206" cy="88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943634"/>
                </a:solidFill>
                <a:effectLst/>
                <a:latin typeface="Arial Narrow" pitchFamily="34" charset="0"/>
                <a:cs typeface="Arial" pitchFamily="34" charset="0"/>
              </a:rPr>
              <a:t>Could it be </a:t>
            </a:r>
            <a:r>
              <a:rPr lang="en-US" altLang="en-US" i="1" dirty="0">
                <a:solidFill>
                  <a:srgbClr val="943634"/>
                </a:solidFill>
                <a:latin typeface="Arial Narrow" pitchFamily="34" charset="0"/>
                <a:cs typeface="Arial" pitchFamily="34" charset="0"/>
              </a:rPr>
              <a:t>a </a:t>
            </a:r>
            <a:r>
              <a:rPr lang="en-US" altLang="en-US" sz="20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signal</a:t>
            </a:r>
            <a:r>
              <a:rPr lang="en-US" altLang="en-US" sz="2000" dirty="0">
                <a:solidFill>
                  <a:srgbClr val="943634"/>
                </a:solidFill>
                <a:latin typeface="Arial Narrow" pitchFamily="34" charset="0"/>
                <a:cs typeface="Arial" pitchFamily="34" charset="0"/>
              </a:rPr>
              <a:t>?</a:t>
            </a:r>
            <a:endParaRPr kumimoji="0" lang="en-US" alt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4396" y="2465207"/>
            <a:ext cx="4948948" cy="32932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WQ Standards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Health-based: water is safe to drink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Aesthetic-based: water is pleasant to drink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Customer-based: happy to drink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WQ Goal: Delight Your Customers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658139" y="646974"/>
            <a:ext cx="1624206" cy="88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943634"/>
                </a:solidFill>
                <a:effectLst/>
                <a:latin typeface="Arial Narrow" pitchFamily="34" charset="0"/>
                <a:cs typeface="Arial" pitchFamily="34" charset="0"/>
              </a:rPr>
              <a:t>Is this     </a:t>
            </a:r>
            <a:r>
              <a:rPr lang="en-US" altLang="en-US" i="1" dirty="0">
                <a:solidFill>
                  <a:srgbClr val="943634"/>
                </a:solidFill>
                <a:latin typeface="Arial Narrow" pitchFamily="34" charset="0"/>
                <a:cs typeface="Arial" pitchFamily="34" charset="0"/>
              </a:rPr>
              <a:t>  </a:t>
            </a:r>
            <a:r>
              <a:rPr lang="en-US" altLang="en-US" sz="20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noise</a:t>
            </a:r>
            <a:r>
              <a:rPr lang="en-US" altLang="en-US" sz="2000" dirty="0">
                <a:solidFill>
                  <a:srgbClr val="943634"/>
                </a:solidFill>
                <a:latin typeface="Arial Narrow" pitchFamily="34" charset="0"/>
                <a:cs typeface="Arial" pitchFamily="34" charset="0"/>
              </a:rPr>
              <a:t>?</a:t>
            </a:r>
            <a:endParaRPr kumimoji="0" lang="en-US" alt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xmlns="" id="{348734E1-FCBE-5441-A455-1CD7EE4D6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239" y="1161102"/>
            <a:ext cx="3941618" cy="107677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705329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1601" y="906119"/>
            <a:ext cx="7886700" cy="33582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/>
              <a:t>Rengao Song, PhD</a:t>
            </a:r>
          </a:p>
          <a:p>
            <a:pPr marL="0" indent="0" algn="ctr">
              <a:buNone/>
            </a:pPr>
            <a:r>
              <a:rPr lang="en-US" b="1" dirty="0"/>
              <a:t>Director of Water Quality and Research</a:t>
            </a:r>
          </a:p>
          <a:p>
            <a:pPr marL="0" indent="0" algn="ctr">
              <a:buNone/>
            </a:pPr>
            <a:r>
              <a:rPr lang="en-US" b="1" dirty="0"/>
              <a:t>Louisville Water Company</a:t>
            </a:r>
          </a:p>
          <a:p>
            <a:pPr marL="0" indent="0" algn="ctr">
              <a:buNone/>
            </a:pPr>
            <a:r>
              <a:rPr lang="en-US" b="1" dirty="0"/>
              <a:t>502.569.0880 </a:t>
            </a:r>
          </a:p>
          <a:p>
            <a:pPr marL="0" indent="0" algn="ctr">
              <a:buNone/>
            </a:pPr>
            <a:r>
              <a:rPr lang="en-US" b="1" dirty="0">
                <a:hlinkClick r:id="rId2"/>
              </a:rPr>
              <a:t>Rsong@lwcky.com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 err="1"/>
              <a:t>www.louisvillewater.com</a:t>
            </a:r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4793869-267A-2E4B-8C49-FA079A3C4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990" y="2753321"/>
            <a:ext cx="1589298" cy="238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70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4365" y="2597727"/>
            <a:ext cx="6892637" cy="3221182"/>
          </a:xfrm>
        </p:spPr>
        <p:txBody>
          <a:bodyPr>
            <a:normAutofit lnSpcReduction="1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r">
              <a:buNone/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Contributing Members</a:t>
            </a:r>
          </a:p>
          <a:p>
            <a:pPr algn="r"/>
            <a:endParaRPr lang="en-US" b="1" dirty="0">
              <a:ln/>
              <a:solidFill>
                <a:schemeClr val="accent3"/>
              </a:solidFill>
            </a:endParaRPr>
          </a:p>
          <a:p>
            <a:pPr marL="0" indent="0" algn="r">
              <a:buNone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Rengao Song, Louisville Water Company</a:t>
            </a:r>
          </a:p>
          <a:p>
            <a:pPr marL="0" indent="0" algn="r">
              <a:buNone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Bill Robertson, Paducah Water</a:t>
            </a:r>
          </a:p>
          <a:p>
            <a:pPr marL="0" indent="0" algn="r">
              <a:buNone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Justin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Sensabaugh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Kentucky American Water</a:t>
            </a:r>
          </a:p>
          <a:p>
            <a:pPr marL="0" indent="0" algn="r">
              <a:buNone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Brad Montgomery, GRW Engineers</a:t>
            </a:r>
          </a:p>
          <a:p>
            <a:pPr marL="0" indent="0" algn="r">
              <a:buNone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Greg Heitzman, BlueWater Kentucky</a:t>
            </a:r>
          </a:p>
          <a:p>
            <a:pPr marL="0" indent="0" algn="r">
              <a:buNone/>
            </a:pPr>
            <a:endParaRPr lang="en-US" b="1" dirty="0">
              <a:ln/>
              <a:solidFill>
                <a:schemeClr val="accent3"/>
              </a:solidFill>
            </a:endParaRPr>
          </a:p>
          <a:p>
            <a:pPr algn="r"/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B87F6F46-F66F-AF4F-AAA6-5BD975613D03}"/>
              </a:ext>
            </a:extLst>
          </p:cNvPr>
          <p:cNvSpPr txBox="1">
            <a:spLocks/>
          </p:cNvSpPr>
          <p:nvPr/>
        </p:nvSpPr>
        <p:spPr>
          <a:xfrm>
            <a:off x="891634" y="294606"/>
            <a:ext cx="6688282" cy="1997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Kentucky Lead Workgroup</a:t>
            </a:r>
            <a:b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</a:rPr>
              <a:t>Lead Corrosion and Treatment </a:t>
            </a:r>
            <a:endParaRPr lang="en-US" sz="48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0915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ABB12E-9B95-7D4C-99E7-15B8151DA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651" y="140840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Myriad Pro"/>
                <a:cs typeface="Myriad Pro"/>
              </a:rPr>
              <a:t>EPA Guidelines on Corrosion Control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502871" y="1466403"/>
            <a:ext cx="5974130" cy="482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lvl="1">
              <a:buSzPct val="100000"/>
            </a:pPr>
            <a:r>
              <a:rPr lang="en-US" altLang="en-US" dirty="0">
                <a:ea typeface="ＭＳ Ｐゴシック" pitchFamily="34" charset="-128"/>
              </a:rPr>
              <a:t>In March 2016, EPA published </a:t>
            </a:r>
            <a:r>
              <a:rPr lang="en-US" altLang="en-US" b="1" dirty="0">
                <a:solidFill>
                  <a:srgbClr val="FF0000"/>
                </a:solidFill>
                <a:ea typeface="ＭＳ Ｐゴシック" pitchFamily="34" charset="-128"/>
              </a:rPr>
              <a:t>“Optimal </a:t>
            </a:r>
            <a:r>
              <a:rPr lang="en-US" b="1" dirty="0">
                <a:solidFill>
                  <a:srgbClr val="FF0000"/>
                </a:solidFill>
                <a:effectLst/>
              </a:rPr>
              <a:t>Corrosion Control Treatment Evaluation Technical Recommendations for Primacy Agencies and Public Water Systems”</a:t>
            </a:r>
          </a:p>
          <a:p>
            <a:pPr lvl="1">
              <a:buSzPct val="100000"/>
            </a:pPr>
            <a:r>
              <a:rPr lang="en-US" dirty="0"/>
              <a:t>The EPA document provides detailed guidance and information on corrosion control practices, including conducting a Corrosion Control Evaluation and developing a Corrosion Control Plan.</a:t>
            </a:r>
          </a:p>
          <a:p>
            <a:pPr lvl="1">
              <a:buSzPct val="100000"/>
            </a:pPr>
            <a:r>
              <a:rPr lang="en-US" dirty="0">
                <a:effectLst/>
              </a:rPr>
              <a:t>The report a</a:t>
            </a:r>
            <a:r>
              <a:rPr lang="en-US" dirty="0"/>
              <a:t>lso</a:t>
            </a:r>
            <a:r>
              <a:rPr lang="en-US" dirty="0">
                <a:effectLst/>
              </a:rPr>
              <a:t> includes recommendations on working with primacy agencies on approval of Corrosion Control Plans.</a:t>
            </a:r>
          </a:p>
          <a:p>
            <a:pPr lvl="1">
              <a:buSzPct val="100000"/>
            </a:pPr>
            <a:endParaRPr lang="en-US" altLang="en-US" sz="2200" b="1" dirty="0">
              <a:ea typeface="ＭＳ Ｐゴシック" pitchFamily="34" charset="-128"/>
            </a:endParaRPr>
          </a:p>
          <a:p>
            <a:pPr lvl="1" eaLnBrk="1" hangingPunct="1">
              <a:buSzPct val="35000"/>
              <a:buFontTx/>
              <a:buBlip>
                <a:blip r:embed="rId2"/>
              </a:buBlip>
            </a:pPr>
            <a:endParaRPr lang="en-US" altLang="en-US" sz="2000" b="1" dirty="0">
              <a:ea typeface="ＭＳ Ｐゴシック" pitchFamily="34" charset="-128"/>
            </a:endParaRPr>
          </a:p>
          <a:p>
            <a:pPr lvl="1" eaLnBrk="1" hangingPunct="1">
              <a:buSzPct val="35000"/>
              <a:buFontTx/>
              <a:buBlip>
                <a:blip r:embed="rId2"/>
              </a:buBlip>
            </a:pPr>
            <a:endParaRPr lang="en-US" altLang="en-US" sz="2000" b="1" dirty="0">
              <a:ea typeface="ＭＳ Ｐゴシック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A992782-A765-A543-AC40-67BB9EB04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925" y="2422511"/>
            <a:ext cx="2343502" cy="231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58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ABB12E-9B95-7D4C-99E7-15B8151DA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651" y="140840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Myriad Pro"/>
                <a:cs typeface="Myriad Pro"/>
              </a:rPr>
              <a:t>Corrosion Basics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1045507" y="1633728"/>
            <a:ext cx="7886700" cy="454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lvl="1">
              <a:buSzPct val="100000"/>
            </a:pPr>
            <a:r>
              <a:rPr lang="en-US" altLang="en-US" sz="2800" b="1" dirty="0">
                <a:ea typeface="ＭＳ Ｐゴシック" pitchFamily="34" charset="-128"/>
              </a:rPr>
              <a:t>Corrosion: An electrochemical reaction between metal surface and water, resulting in metal release into water </a:t>
            </a:r>
          </a:p>
          <a:p>
            <a:pPr lvl="2" eaLnBrk="1" hangingPunct="1">
              <a:buSzPct val="75000"/>
              <a:buFont typeface="Wingdings" pitchFamily="2" charset="2"/>
              <a:buChar char="Ø"/>
            </a:pPr>
            <a:r>
              <a:rPr lang="en-US" altLang="en-US" sz="2200" b="1" dirty="0">
                <a:ea typeface="ＭＳ Ｐゴシック" pitchFamily="34" charset="-128"/>
              </a:rPr>
              <a:t>Reduction @ Cathode: 2e</a:t>
            </a:r>
            <a:r>
              <a:rPr lang="en-US" altLang="en-US" sz="2200" b="1" baseline="30000" dirty="0">
                <a:ea typeface="ＭＳ Ｐゴシック" pitchFamily="34" charset="-128"/>
              </a:rPr>
              <a:t>-</a:t>
            </a:r>
            <a:r>
              <a:rPr lang="en-US" altLang="en-US" sz="2200" b="1" dirty="0">
                <a:ea typeface="ＭＳ Ｐゴシック" pitchFamily="34" charset="-128"/>
              </a:rPr>
              <a:t>+ 1/2O</a:t>
            </a:r>
            <a:r>
              <a:rPr lang="en-US" altLang="en-US" sz="2200" b="1" baseline="-25000" dirty="0">
                <a:ea typeface="ＭＳ Ｐゴシック" pitchFamily="34" charset="-128"/>
              </a:rPr>
              <a:t>2</a:t>
            </a:r>
            <a:r>
              <a:rPr lang="en-US" altLang="en-US" sz="2200" b="1" dirty="0">
                <a:ea typeface="ＭＳ Ｐゴシック" pitchFamily="34" charset="-128"/>
              </a:rPr>
              <a:t> + H</a:t>
            </a:r>
            <a:r>
              <a:rPr lang="en-US" altLang="en-US" sz="2200" b="1" baseline="-25000" dirty="0">
                <a:ea typeface="ＭＳ Ｐゴシック" pitchFamily="34" charset="-128"/>
              </a:rPr>
              <a:t>2</a:t>
            </a:r>
            <a:r>
              <a:rPr lang="en-US" altLang="en-US" sz="2200" b="1" dirty="0">
                <a:ea typeface="ＭＳ Ｐゴシック" pitchFamily="34" charset="-128"/>
              </a:rPr>
              <a:t>O = 2OH</a:t>
            </a:r>
            <a:r>
              <a:rPr lang="en-US" altLang="en-US" sz="2200" b="1" baseline="30000" dirty="0">
                <a:ea typeface="ＭＳ Ｐゴシック" pitchFamily="34" charset="-128"/>
              </a:rPr>
              <a:t>-</a:t>
            </a:r>
          </a:p>
          <a:p>
            <a:pPr lvl="2" eaLnBrk="1" hangingPunct="1">
              <a:buSzPct val="75000"/>
              <a:buFont typeface="Wingdings" pitchFamily="2" charset="2"/>
              <a:buChar char="Ø"/>
            </a:pPr>
            <a:r>
              <a:rPr lang="en-US" altLang="en-US" sz="2200" b="1" dirty="0">
                <a:ea typeface="ＭＳ Ｐゴシック" pitchFamily="34" charset="-128"/>
              </a:rPr>
              <a:t>Oxidation @ Anode: Me = 2e</a:t>
            </a:r>
            <a:r>
              <a:rPr lang="en-US" altLang="en-US" sz="2200" b="1" baseline="30000" dirty="0">
                <a:ea typeface="ＭＳ Ｐゴシック" pitchFamily="34" charset="-128"/>
              </a:rPr>
              <a:t>-</a:t>
            </a:r>
            <a:r>
              <a:rPr lang="en-US" altLang="en-US" sz="2200" b="1" dirty="0">
                <a:ea typeface="ＭＳ Ｐゴシック" pitchFamily="34" charset="-128"/>
              </a:rPr>
              <a:t> + Me</a:t>
            </a:r>
            <a:r>
              <a:rPr lang="en-US" altLang="en-US" sz="2200" b="1" baseline="30000" dirty="0">
                <a:ea typeface="ＭＳ Ｐゴシック" pitchFamily="34" charset="-128"/>
              </a:rPr>
              <a:t>2+</a:t>
            </a:r>
          </a:p>
          <a:p>
            <a:pPr lvl="1" eaLnBrk="1" hangingPunct="1">
              <a:buSzPct val="35000"/>
              <a:buFontTx/>
              <a:buBlip>
                <a:blip r:embed="rId2"/>
              </a:buBlip>
            </a:pPr>
            <a:endParaRPr lang="en-US" altLang="en-US" b="1" dirty="0">
              <a:ea typeface="ＭＳ Ｐゴシック" pitchFamily="34" charset="-128"/>
            </a:endParaRPr>
          </a:p>
          <a:p>
            <a:pPr lvl="1" eaLnBrk="1" hangingPunct="1">
              <a:buSzPct val="100000"/>
            </a:pPr>
            <a:r>
              <a:rPr lang="en-US" altLang="en-US" sz="2800" b="1" dirty="0">
                <a:ea typeface="ＭＳ Ｐゴシック" pitchFamily="34" charset="-128"/>
              </a:rPr>
              <a:t>Complex processes</a:t>
            </a:r>
          </a:p>
          <a:p>
            <a:pPr lvl="2" eaLnBrk="1" hangingPunct="1">
              <a:buSzPct val="75000"/>
              <a:buFont typeface="Wingdings" pitchFamily="2" charset="2"/>
              <a:buChar char="Ø"/>
            </a:pPr>
            <a:r>
              <a:rPr lang="en-US" altLang="en-US" sz="2200" b="1" dirty="0">
                <a:ea typeface="ＭＳ Ｐゴシック" pitchFamily="34" charset="-128"/>
              </a:rPr>
              <a:t>Pipe material and plumbing practice</a:t>
            </a:r>
          </a:p>
          <a:p>
            <a:pPr lvl="2" eaLnBrk="1" hangingPunct="1">
              <a:buSzPct val="75000"/>
              <a:buFont typeface="Wingdings" pitchFamily="2" charset="2"/>
              <a:buChar char="Ø"/>
            </a:pPr>
            <a:r>
              <a:rPr lang="en-US" altLang="en-US" sz="2200" b="1" dirty="0">
                <a:ea typeface="ＭＳ Ｐゴシック" pitchFamily="34" charset="-128"/>
              </a:rPr>
              <a:t>Water quality factors (pH, DIC, ORP, PO</a:t>
            </a:r>
            <a:r>
              <a:rPr lang="en-US" altLang="en-US" sz="2200" b="1" baseline="-25000" dirty="0">
                <a:ea typeface="ＭＳ Ｐゴシック" pitchFamily="34" charset="-128"/>
              </a:rPr>
              <a:t>4</a:t>
            </a:r>
            <a:r>
              <a:rPr lang="en-US" altLang="en-US" sz="2200" b="1" baseline="30000" dirty="0">
                <a:ea typeface="ＭＳ Ｐゴシック" pitchFamily="34" charset="-128"/>
              </a:rPr>
              <a:t>3-</a:t>
            </a:r>
            <a:r>
              <a:rPr lang="en-US" altLang="en-US" sz="2200" b="1" dirty="0">
                <a:ea typeface="ＭＳ Ｐゴシック" pitchFamily="34" charset="-128"/>
              </a:rPr>
              <a:t>, Cl</a:t>
            </a:r>
            <a:r>
              <a:rPr lang="en-US" altLang="en-US" sz="2200" b="1" baseline="30000" dirty="0">
                <a:ea typeface="ＭＳ Ｐゴシック" pitchFamily="34" charset="-128"/>
              </a:rPr>
              <a:t>- </a:t>
            </a:r>
            <a:r>
              <a:rPr lang="en-US" altLang="en-US" sz="2200" b="1" dirty="0">
                <a:ea typeface="ＭＳ Ｐゴシック" pitchFamily="34" charset="-128"/>
              </a:rPr>
              <a:t>&amp; SO</a:t>
            </a:r>
            <a:r>
              <a:rPr lang="en-US" altLang="en-US" sz="2200" b="1" baseline="-25000" dirty="0">
                <a:ea typeface="ＭＳ Ｐゴシック" pitchFamily="34" charset="-128"/>
              </a:rPr>
              <a:t>4</a:t>
            </a:r>
            <a:r>
              <a:rPr lang="en-US" altLang="en-US" sz="2200" b="1" baseline="30000" dirty="0">
                <a:ea typeface="ＭＳ Ｐゴシック" pitchFamily="34" charset="-128"/>
              </a:rPr>
              <a:t>2-</a:t>
            </a:r>
            <a:r>
              <a:rPr lang="en-US" altLang="en-US" sz="2200" b="1" dirty="0">
                <a:ea typeface="ＭＳ Ｐゴシック" pitchFamily="34" charset="-128"/>
              </a:rPr>
              <a:t> ...)</a:t>
            </a:r>
          </a:p>
          <a:p>
            <a:pPr lvl="2" eaLnBrk="1" hangingPunct="1">
              <a:buSzPct val="75000"/>
              <a:buFont typeface="Wingdings" pitchFamily="2" charset="2"/>
              <a:buChar char="Ø"/>
            </a:pPr>
            <a:r>
              <a:rPr lang="en-US" altLang="en-US" sz="2200" b="1" dirty="0">
                <a:ea typeface="ＭＳ Ｐゴシック" pitchFamily="34" charset="-128"/>
              </a:rPr>
              <a:t>Hydraulic conditions</a:t>
            </a:r>
          </a:p>
          <a:p>
            <a:pPr lvl="2" eaLnBrk="1" hangingPunct="1">
              <a:buSzPct val="75000"/>
              <a:buFont typeface="Wingdings" pitchFamily="2" charset="2"/>
              <a:buChar char="Ø"/>
            </a:pPr>
            <a:r>
              <a:rPr lang="en-US" altLang="en-US" sz="2200" b="1" dirty="0">
                <a:ea typeface="ＭＳ Ｐゴシック" pitchFamily="34" charset="-128"/>
              </a:rPr>
              <a:t>others</a:t>
            </a:r>
          </a:p>
          <a:p>
            <a:pPr lvl="1" eaLnBrk="1" hangingPunct="1">
              <a:buSzPct val="35000"/>
              <a:buFontTx/>
              <a:buBlip>
                <a:blip r:embed="rId2"/>
              </a:buBlip>
            </a:pPr>
            <a:endParaRPr lang="en-US" altLang="en-US" sz="2000" b="1" dirty="0">
              <a:ea typeface="ＭＳ Ｐゴシック" pitchFamily="34" charset="-128"/>
            </a:endParaRPr>
          </a:p>
          <a:p>
            <a:pPr lvl="1" eaLnBrk="1" hangingPunct="1">
              <a:buSzPct val="35000"/>
              <a:buFontTx/>
              <a:buBlip>
                <a:blip r:embed="rId2"/>
              </a:buBlip>
            </a:pPr>
            <a:endParaRPr lang="en-US" altLang="en-US" sz="2000" b="1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8442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DFE58-F671-C24A-BD70-B953213E3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074" y="416886"/>
            <a:ext cx="8375904" cy="1273892"/>
          </a:xfrm>
        </p:spPr>
        <p:txBody>
          <a:bodyPr>
            <a:normAutofit/>
          </a:bodyPr>
          <a:lstStyle/>
          <a:p>
            <a:r>
              <a:rPr lang="en-US" sz="4000" b="1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Lead from Service Connections</a:t>
            </a:r>
            <a:br>
              <a:rPr lang="en-US" sz="4000" b="1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endParaRPr lang="en-US" sz="4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74" y="1435476"/>
            <a:ext cx="6473952" cy="467734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458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DFE58-F671-C24A-BD70-B953213E3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70236"/>
            <a:ext cx="7886700" cy="1325563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34" charset="-128"/>
              </a:rPr>
              <a:t>How to Minimize Lead Corrosion</a:t>
            </a:r>
            <a:br>
              <a:rPr lang="en-US" alt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34" charset="-128"/>
              </a:rPr>
            </a:br>
            <a:r>
              <a:rPr lang="en-US" alt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34" charset="-128"/>
              </a:rPr>
              <a:t>(plant treatment options)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 bwMode="auto">
          <a:xfrm>
            <a:off x="1192156" y="1816999"/>
            <a:ext cx="7886700" cy="435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fontAlgn="base">
              <a:spcAft>
                <a:spcPct val="0"/>
              </a:spcAft>
            </a:pPr>
            <a:r>
              <a:rPr altLang="en-US" dirty="0">
                <a:solidFill>
                  <a:schemeClr val="tx1"/>
                </a:solidFill>
                <a:ea typeface="ＭＳ Ｐゴシック" pitchFamily="34" charset="-128"/>
              </a:rPr>
              <a:t>pH/alkalinity/dissolved inorganic carbon (DIC)</a:t>
            </a:r>
          </a:p>
          <a:p>
            <a:pPr lvl="1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chemeClr val="tx1"/>
                </a:solidFill>
                <a:latin typeface="Calibri" pitchFamily="34" charset="0"/>
                <a:ea typeface="Minion Pro Med"/>
              </a:rPr>
              <a:t>High pH (≥ 9) and low DIC</a:t>
            </a:r>
          </a:p>
          <a:p>
            <a:pPr fontAlgn="base">
              <a:spcAft>
                <a:spcPct val="0"/>
              </a:spcAft>
            </a:pPr>
            <a:r>
              <a:rPr altLang="en-US" dirty="0">
                <a:solidFill>
                  <a:schemeClr val="tx1"/>
                </a:solidFill>
                <a:ea typeface="ＭＳ Ｐゴシック" pitchFamily="34" charset="-128"/>
              </a:rPr>
              <a:t>Orthophosphate (PO</a:t>
            </a:r>
            <a:r>
              <a:rPr altLang="en-US" baseline="-25000" dirty="0">
                <a:solidFill>
                  <a:schemeClr val="tx1"/>
                </a:solidFill>
                <a:ea typeface="ＭＳ Ｐゴシック" pitchFamily="34" charset="-128"/>
              </a:rPr>
              <a:t>4</a:t>
            </a:r>
            <a:r>
              <a:rPr altLang="en-US" dirty="0">
                <a:solidFill>
                  <a:schemeClr val="tx1"/>
                </a:solidFill>
                <a:ea typeface="ＭＳ Ｐゴシック" pitchFamily="34" charset="-128"/>
              </a:rPr>
              <a:t>)</a:t>
            </a:r>
          </a:p>
          <a:p>
            <a:pPr lvl="1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chemeClr val="tx1"/>
                </a:solidFill>
                <a:latin typeface="Calibri" pitchFamily="34" charset="0"/>
                <a:ea typeface="Minion Pro Med"/>
              </a:rPr>
              <a:t>Best at pH 7.2 to 7.8</a:t>
            </a:r>
          </a:p>
          <a:p>
            <a:pPr lvl="1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chemeClr val="tx1"/>
                </a:solidFill>
                <a:latin typeface="Calibri" pitchFamily="34" charset="0"/>
                <a:ea typeface="Minion Pro Med"/>
              </a:rPr>
              <a:t>Issues: Microbial? Wastewater Treatment?</a:t>
            </a:r>
          </a:p>
          <a:p>
            <a:pPr fontAlgn="base">
              <a:spcAft>
                <a:spcPct val="0"/>
              </a:spcAft>
            </a:pPr>
            <a:r>
              <a:rPr altLang="en-US" dirty="0">
                <a:solidFill>
                  <a:schemeClr val="tx1"/>
                </a:solidFill>
                <a:ea typeface="ＭＳ Ｐゴシック" pitchFamily="34" charset="-128"/>
              </a:rPr>
              <a:t>Form insoluble </a:t>
            </a:r>
            <a:r>
              <a:rPr altLang="en-US" dirty="0" err="1">
                <a:solidFill>
                  <a:schemeClr val="tx1"/>
                </a:solidFill>
                <a:ea typeface="ＭＳ Ｐゴシック" pitchFamily="34" charset="-128"/>
              </a:rPr>
              <a:t>Pb</a:t>
            </a:r>
            <a:r>
              <a:rPr altLang="en-US" dirty="0">
                <a:solidFill>
                  <a:schemeClr val="tx1"/>
                </a:solidFill>
                <a:ea typeface="ＭＳ Ｐゴシック" pitchFamily="34" charset="-128"/>
              </a:rPr>
              <a:t>(IV) scale </a:t>
            </a:r>
          </a:p>
          <a:p>
            <a:pPr lvl="1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chemeClr val="tx1"/>
                </a:solidFill>
                <a:latin typeface="Calibri" pitchFamily="34" charset="0"/>
                <a:ea typeface="Minion Pro Med"/>
              </a:rPr>
              <a:t>High oxidation state, via maintenance of free Cl</a:t>
            </a:r>
            <a:r>
              <a:rPr lang="en-US" altLang="en-US" sz="2200" baseline="-25000" dirty="0">
                <a:solidFill>
                  <a:schemeClr val="tx1"/>
                </a:solidFill>
                <a:latin typeface="Calibri" pitchFamily="34" charset="0"/>
                <a:ea typeface="Minion Pro Med"/>
              </a:rPr>
              <a:t>2 </a:t>
            </a:r>
            <a:r>
              <a:rPr lang="en-US" altLang="en-US" sz="2200" dirty="0">
                <a:solidFill>
                  <a:schemeClr val="tx1"/>
                </a:solidFill>
                <a:latin typeface="Calibri" pitchFamily="34" charset="0"/>
                <a:ea typeface="Minion Pro Med"/>
              </a:rPr>
              <a:t>residual</a:t>
            </a:r>
          </a:p>
          <a:p>
            <a:pPr fontAlgn="base">
              <a:spcAft>
                <a:spcPct val="0"/>
              </a:spcAft>
            </a:pPr>
            <a:r>
              <a:rPr altLang="en-US" dirty="0">
                <a:solidFill>
                  <a:schemeClr val="tx1"/>
                </a:solidFill>
                <a:ea typeface="ＭＳ Ｐゴシック" pitchFamily="34" charset="-128"/>
              </a:rPr>
              <a:t>Cl/SO</a:t>
            </a:r>
            <a:r>
              <a:rPr altLang="en-US" baseline="-25000" dirty="0">
                <a:solidFill>
                  <a:schemeClr val="tx1"/>
                </a:solidFill>
                <a:ea typeface="ＭＳ Ｐゴシック" pitchFamily="34" charset="-128"/>
              </a:rPr>
              <a:t>4</a:t>
            </a:r>
            <a:r>
              <a:rPr altLang="en-US" dirty="0">
                <a:solidFill>
                  <a:schemeClr val="tx1"/>
                </a:solidFill>
                <a:ea typeface="ＭＳ Ｐゴシック" pitchFamily="34" charset="-128"/>
              </a:rPr>
              <a:t> Ratio </a:t>
            </a:r>
          </a:p>
          <a:p>
            <a:pPr lvl="1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/>
                </a:solidFill>
                <a:latin typeface="Calibri" pitchFamily="34" charset="0"/>
                <a:ea typeface="Minion Pro Med"/>
              </a:rPr>
              <a:t>Higher chloride-to-sulfate mass ratio (CSMR) tends to increase lead release under the conditions of galvanic corrosion</a:t>
            </a:r>
          </a:p>
          <a:p>
            <a:pPr lvl="1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/>
                </a:solidFill>
                <a:latin typeface="Calibri" pitchFamily="34" charset="0"/>
                <a:ea typeface="Minion Pro Med"/>
              </a:rPr>
              <a:t>CSMR&lt;0.5 </a:t>
            </a:r>
          </a:p>
          <a:p>
            <a:pPr lvl="1">
              <a:buClr>
                <a:schemeClr val="tx1"/>
              </a:buClr>
            </a:pPr>
            <a:endParaRPr lang="en-US" altLang="en-US" sz="2000" b="1" dirty="0">
              <a:solidFill>
                <a:schemeClr val="tx1"/>
              </a:solidFill>
              <a:latin typeface="Calibri" pitchFamily="34" charset="0"/>
              <a:ea typeface="Minion Pro Med"/>
            </a:endParaRPr>
          </a:p>
        </p:txBody>
      </p:sp>
    </p:spTree>
    <p:extLst>
      <p:ext uri="{BB962C8B-B14F-4D97-AF65-F5344CB8AC3E}">
        <p14:creationId xmlns:p14="http://schemas.microsoft.com/office/powerpoint/2010/main" val="4238866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302003" y="488553"/>
            <a:ext cx="6805612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Myriad Pro"/>
                <a:cs typeface="Myriad Pro"/>
              </a:rPr>
              <a:t>Orthophosphate Application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Myriad Pro"/>
                <a:cs typeface="Myriad Pro"/>
              </a:rPr>
              <a:t/>
            </a:r>
            <a:b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Myriad Pro"/>
                <a:cs typeface="Myriad Pro"/>
              </a:rPr>
            </a:br>
            <a:endParaRPr lang="en-US" altLang="en-US" sz="1600" b="1" dirty="0">
              <a:solidFill>
                <a:schemeClr val="accent5">
                  <a:lumMod val="75000"/>
                </a:schemeClr>
              </a:solidFill>
              <a:latin typeface="+mn-lt"/>
              <a:ea typeface="Myriad Pro"/>
              <a:cs typeface="Myriad Pro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952689" y="1343159"/>
            <a:ext cx="7862951" cy="465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buSzPct val="100000"/>
            </a:pPr>
            <a:r>
              <a:rPr lang="en-US" altLang="en-US" sz="2400" dirty="0">
                <a:ea typeface="Minion Pro Med"/>
                <a:cs typeface="Minion Pro Med"/>
              </a:rPr>
              <a:t>Form low-solubility </a:t>
            </a:r>
            <a:r>
              <a:rPr lang="en-US" altLang="en-US" sz="2400" dirty="0" err="1">
                <a:ea typeface="Minion Pro Med"/>
                <a:cs typeface="Minion Pro Med"/>
              </a:rPr>
              <a:t>Pb</a:t>
            </a:r>
            <a:r>
              <a:rPr lang="en-US" altLang="en-US" sz="2400" dirty="0">
                <a:ea typeface="Minion Pro Med"/>
                <a:cs typeface="Minion Pro Med"/>
              </a:rPr>
              <a:t> and Cu phosphate complexes on interior pipe surfaces</a:t>
            </a:r>
          </a:p>
          <a:p>
            <a:pPr eaLnBrk="1" hangingPunct="1">
              <a:buSzPct val="100000"/>
            </a:pPr>
            <a:r>
              <a:rPr lang="en-US" altLang="en-US" sz="2400" dirty="0">
                <a:ea typeface="Minion Pro Med"/>
                <a:cs typeface="Minion Pro Med"/>
              </a:rPr>
              <a:t>More effective with low TIC (correlate to Alkalinity) water</a:t>
            </a:r>
          </a:p>
          <a:p>
            <a:pPr eaLnBrk="1" hangingPunct="1">
              <a:buSzPct val="100000"/>
            </a:pPr>
            <a:r>
              <a:rPr lang="en-US" altLang="en-US" sz="2400" dirty="0">
                <a:ea typeface="Minion Pro Med"/>
                <a:cs typeface="Minion Pro Med"/>
              </a:rPr>
              <a:t>Most effective at pH range of 7.2-7.8 </a:t>
            </a:r>
          </a:p>
          <a:p>
            <a:pPr eaLnBrk="1" hangingPunct="1">
              <a:buSzPct val="100000"/>
            </a:pPr>
            <a:r>
              <a:rPr lang="en-US" altLang="en-US" sz="2400" dirty="0">
                <a:ea typeface="Minion Pro Med"/>
                <a:cs typeface="Minion Pro Med"/>
              </a:rPr>
              <a:t>Report of potential encouraging nitrification and red water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003" y="3672816"/>
            <a:ext cx="3502025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027" y="3480729"/>
            <a:ext cx="4011613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763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273385" y="346674"/>
            <a:ext cx="6805612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Myriad Pro"/>
                <a:cs typeface="Myriad Pro"/>
              </a:rPr>
              <a:t>pH Adjustment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Myriad Pro"/>
                <a:cs typeface="Myriad Pro"/>
              </a:rPr>
              <a:t/>
            </a:r>
            <a:b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Myriad Pro"/>
                <a:cs typeface="Myriad Pro"/>
              </a:rPr>
            </a:br>
            <a:endParaRPr lang="en-US" altLang="en-US" sz="1600" b="1" dirty="0">
              <a:solidFill>
                <a:schemeClr val="accent5">
                  <a:lumMod val="75000"/>
                </a:schemeClr>
              </a:solidFill>
              <a:latin typeface="+mn-lt"/>
              <a:ea typeface="Myriad Pro"/>
              <a:cs typeface="Myriad Pro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024128" y="1073328"/>
            <a:ext cx="7863840" cy="465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SzPct val="100000"/>
            </a:pPr>
            <a:r>
              <a:rPr lang="en-US" altLang="en-US" sz="2400" dirty="0" err="1">
                <a:ea typeface="Minion Pro Med"/>
                <a:cs typeface="Minion Pro Med"/>
              </a:rPr>
              <a:t>Pb</a:t>
            </a:r>
            <a:r>
              <a:rPr lang="en-US" altLang="en-US" sz="2400" dirty="0">
                <a:ea typeface="Minion Pro Med"/>
                <a:cs typeface="Minion Pro Med"/>
              </a:rPr>
              <a:t> and Cu release generally decreases with pH increase from solubility point of view under most conditions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altLang="en-US" sz="2000" dirty="0">
                <a:ea typeface="Minion Pro Med"/>
                <a:cs typeface="Minion Pro Med"/>
              </a:rPr>
              <a:t>Raise pH in 0.3 unit increments towards 9-9.5 is recommended as a </a:t>
            </a:r>
            <a:r>
              <a:rPr lang="en-US" altLang="en-US" sz="2000" dirty="0" err="1">
                <a:ea typeface="Minion Pro Med"/>
                <a:cs typeface="Minion Pro Med"/>
              </a:rPr>
              <a:t>Pb</a:t>
            </a:r>
            <a:r>
              <a:rPr lang="en-US" altLang="en-US" sz="2000" dirty="0">
                <a:ea typeface="Minion Pro Med"/>
                <a:cs typeface="Minion Pro Med"/>
              </a:rPr>
              <a:t> control strategy if current pH is &gt;7.8 and DIC &gt;5 mg C/L</a:t>
            </a:r>
          </a:p>
          <a:p>
            <a:pPr eaLnBrk="1" hangingPunct="1">
              <a:buSzPct val="100000"/>
            </a:pPr>
            <a:r>
              <a:rPr lang="en-US" altLang="en-US" sz="2400" dirty="0">
                <a:ea typeface="Minion Pro Med"/>
                <a:cs typeface="Minion Pro Med"/>
              </a:rPr>
              <a:t>pH adjustment may not always work when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altLang="en-US" sz="2000" dirty="0">
                <a:ea typeface="Minion Pro Med"/>
                <a:cs typeface="Minion Pro Med"/>
              </a:rPr>
              <a:t>pH not high enough throughout DS and need buffering (e.g., water blending, nitrification, CO2 exchange in tanks)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altLang="en-US" sz="2000" dirty="0">
                <a:ea typeface="Minion Pro Med"/>
                <a:cs typeface="Minion Pro Med"/>
              </a:rPr>
              <a:t>Dissimilar material on pipe surface or other corrosion mechanisms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91" y="4008678"/>
            <a:ext cx="3459162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8" y="3939667"/>
            <a:ext cx="2903538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211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189578" y="522859"/>
            <a:ext cx="6805612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Myriad Pro"/>
                <a:cs typeface="Myriad Pro"/>
              </a:rPr>
              <a:t>Effect of CSMR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Myriad Pro"/>
                <a:cs typeface="Myriad Pro"/>
              </a:rPr>
              <a:t/>
            </a:r>
            <a:b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Myriad Pro"/>
                <a:cs typeface="Myriad Pro"/>
              </a:rPr>
            </a:br>
            <a:endParaRPr lang="en-US" altLang="en-US" sz="1600" b="1" dirty="0">
              <a:solidFill>
                <a:schemeClr val="accent5">
                  <a:lumMod val="75000"/>
                </a:schemeClr>
              </a:solidFill>
              <a:latin typeface="+mn-lt"/>
              <a:ea typeface="Myriad Pro"/>
              <a:cs typeface="Myriad Pro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092391" y="1333500"/>
            <a:ext cx="7863840" cy="465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SzPct val="100000"/>
            </a:pPr>
            <a:r>
              <a:rPr lang="en-US" altLang="en-US" sz="2400" dirty="0">
                <a:ea typeface="Minion Pro Med"/>
                <a:cs typeface="Minion Pro Med"/>
              </a:rPr>
              <a:t>Higher chloride-to-sulfate mass ratio (CSMR) tends to increase lead release under the conditions of galvanic corrosion</a:t>
            </a:r>
          </a:p>
          <a:p>
            <a:pPr eaLnBrk="1" hangingPunct="1">
              <a:buSzPct val="100000"/>
            </a:pPr>
            <a:r>
              <a:rPr lang="en-US" altLang="en-US" sz="2400" dirty="0">
                <a:ea typeface="Minion Pro Med"/>
                <a:cs typeface="Minion Pro Med"/>
              </a:rPr>
              <a:t>A threshold CSMR of 0.5 was reported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altLang="en-US" sz="2000" dirty="0">
                <a:ea typeface="Minion Pro Med"/>
                <a:cs typeface="Minion Pro Med"/>
              </a:rPr>
              <a:t>Significant lead leaching may occur when CSMR &gt; 0.5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09" y="3622294"/>
            <a:ext cx="314007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311" y="3603244"/>
            <a:ext cx="326707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355598" y="5843778"/>
            <a:ext cx="3668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 dirty="0"/>
              <a:t>Sulfate is good: precipitate lead at anode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960810" y="5857494"/>
            <a:ext cx="3394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 dirty="0"/>
              <a:t>Chloride is bad: soluble lead complex</a:t>
            </a:r>
          </a:p>
        </p:txBody>
      </p:sp>
    </p:spTree>
    <p:extLst>
      <p:ext uri="{BB962C8B-B14F-4D97-AF65-F5344CB8AC3E}">
        <p14:creationId xmlns:p14="http://schemas.microsoft.com/office/powerpoint/2010/main" val="985722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ead Workgroup PPT Template_6.13.2017.potx" id="{CC6F5E77-229B-478C-90ED-9000CF5C87C9}" vid="{735FA3CA-3288-4602-BA4C-DD757ADFB82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903</Words>
  <Application>Microsoft Office PowerPoint</Application>
  <PresentationFormat>On-screen Show (4:3)</PresentationFormat>
  <Paragraphs>163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Kentucky Lead Workgroup  Lead Corrosion and Treatment</vt:lpstr>
      <vt:lpstr>PowerPoint Presentation</vt:lpstr>
      <vt:lpstr>EPA Guidelines on Corrosion Control</vt:lpstr>
      <vt:lpstr>Corrosion Basics</vt:lpstr>
      <vt:lpstr>Lead from Service Connections </vt:lpstr>
      <vt:lpstr>How to Minimize Lead Corrosion (plant treatment options)</vt:lpstr>
      <vt:lpstr>Orthophosphate Application </vt:lpstr>
      <vt:lpstr>pH Adjustment </vt:lpstr>
      <vt:lpstr>Effect of CSMR </vt:lpstr>
      <vt:lpstr>Louisville Water’s Research Plan</vt:lpstr>
      <vt:lpstr>Bench Scale Research Tools</vt:lpstr>
      <vt:lpstr>pH Effect on Pb Release  (Data from Louisville Water) </vt:lpstr>
      <vt:lpstr>CSMR &amp; pH Effect on Pb Release (Data from Louisville Water)</vt:lpstr>
      <vt:lpstr>Balancing Multiple Regulations (DBP Example and Utility-dependent)</vt:lpstr>
      <vt:lpstr>Take Home Messages</vt:lpstr>
      <vt:lpstr>Take Home Message </vt:lpstr>
      <vt:lpstr>Conclusion</vt:lpstr>
      <vt:lpstr> </vt:lpstr>
    </vt:vector>
  </TitlesOfParts>
  <Company>Commonwealth of Kentucky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Booth, Dale (EEC)</dc:creator>
  <cp:lastModifiedBy>Lisa</cp:lastModifiedBy>
  <cp:revision>17</cp:revision>
  <dcterms:created xsi:type="dcterms:W3CDTF">2017-06-13T19:55:06Z</dcterms:created>
  <dcterms:modified xsi:type="dcterms:W3CDTF">2018-05-17T18:19:31Z</dcterms:modified>
</cp:coreProperties>
</file>